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A41"/>
    <a:srgbClr val="247BA0"/>
    <a:srgbClr val="D9D9D9"/>
    <a:srgbClr val="F2F2F2"/>
    <a:srgbClr val="404040"/>
    <a:srgbClr val="7F7F7F"/>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90" d="100"/>
          <a:sy n="90" d="100"/>
        </p:scale>
        <p:origin x="1651" y="-179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xmlns=""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xmlns=""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xmlns=""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xmlns=""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xmlns=""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xmlns=""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xmlns=""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xmlns=""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xmlns=""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xmlns=""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xmlns=""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xmlns=""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xmlns=""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xmlns=""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xmlns=""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xmlns=""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xmlns=""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xmlns=""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xmlns=""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xmlns=""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xmlns=""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xmlns=""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xmlns=""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xmlns=""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xmlns=""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xmlns=""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xmlns=""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xmlns=""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xmlns=""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xmlns=""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xmlns=""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xmlns=""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xmlns=""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xmlns=""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xmlns=""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xmlns=""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xmlns=""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xmlns=""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xmlns=""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39E2D0C-A330-4DE9-98B5-A46E04C7D857}"/>
              </a:ext>
            </a:extLst>
          </p:cNvPr>
          <p:cNvSpPr/>
          <p:nvPr userDrawn="1"/>
        </p:nvSpPr>
        <p:spPr>
          <a:xfrm>
            <a:off x="0" y="1058"/>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xmlns=""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xmlns=""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xmlns=""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xmlns=""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xmlns=""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xmlns=""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xmlns=""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xmlns=""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xmlns=""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xmlns=""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xmlns=""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xmlns=""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xmlns=""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xmlns=""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xmlns=""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xmlns=""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a16="http://schemas.microsoft.com/office/drawing/2014/main" xmlns=""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xmlns=""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a16="http://schemas.microsoft.com/office/drawing/2014/main" xmlns=""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xmlns=""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a16="http://schemas.microsoft.com/office/drawing/2014/main" xmlns=""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xmlns=""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a16="http://schemas.microsoft.com/office/drawing/2014/main" xmlns=""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xmlns=""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xmlns=""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xmlns=""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xmlns=""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xmlns=""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xmlns=""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xmlns=""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xmlns=""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xmlns=""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xmlns=""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xmlns=""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xmlns=""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xmlns=""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xmlns=""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xmlns=""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xmlns=""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xmlns=""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xmlns=""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xmlns=""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xmlns=""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xmlns=""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xmlns=""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xmlns=""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xmlns=""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xmlns=""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xmlns=""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xmlns=""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xmlns=""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xmlns=""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xmlns=""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xmlns=""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xmlns=""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xmlns=""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xmlns=""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xmlns=""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xmlns=""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xmlns=""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xmlns=""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xmlns=""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xmlns=""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xmlns=""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xmlns=""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xmlns=""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xmlns=""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xmlns=""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xmlns=""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xmlns=""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xmlns=""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xmlns=""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xmlns=""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xmlns=""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xmlns=""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xmlns=""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xmlns=""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xmlns=""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xmlns=""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xmlns=""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xmlns=""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xmlns=""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xmlns=""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xmlns=""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xmlns=""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xmlns=""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xmlns=""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OCT 5 – OCT 10, 2016 ]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rP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rPr/>
              <a:t>ES</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r>
              <a:rPr lang="en-US" dirty="0" smtClean="0"/>
              <a:t/>
            </a:r>
            <a:br>
              <a:rPr lang="en-US" dirty="0" smtClean="0"/>
            </a:br>
            <a:r>
              <a:rPr dirty="0" smtClean="0"/>
              <a:t>(</a:t>
            </a:r>
            <a:r>
              <a:rPr dirty="0"/>
              <a:t>extratropical storm)</a:t>
            </a:r>
          </a:p>
        </p:txBody>
      </p:sp>
      <p:sp>
        <p:nvSpPr>
          <p:cNvPr id="13" name="txt_dash_v2"/>
          <p:cNvSpPr>
            <a:spLocks noGrp="1"/>
          </p:cNvSpPr>
          <p:nvPr>
            <p:ph type="body" sz="quarter" idx="19" hasCustomPrompt="1"/>
          </p:nvPr>
        </p:nvSpPr>
        <p:spPr>
          <a:xfrm>
            <a:off x="605410" y="2628206"/>
            <a:ext cx="914400" cy="457200"/>
          </a:xfrm>
        </p:spPr>
        <p:txBody>
          <a:bodyPr/>
          <a:lstStyle/>
          <a:p>
            <a:r>
              <a:rPr dirty="0"/>
              <a:t>2.4</a:t>
            </a:r>
          </a:p>
        </p:txBody>
      </p:sp>
      <p:sp>
        <p:nvSpPr>
          <p:cNvPr id="14" name="txt_dash_v2_desc"/>
          <p:cNvSpPr>
            <a:spLocks noGrp="1"/>
          </p:cNvSpPr>
          <p:nvPr>
            <p:ph type="body" sz="quarter" idx="23" hasCustomPrompt="1"/>
          </p:nvPr>
        </p:nvSpPr>
        <p:spPr>
          <a:xfrm>
            <a:off x="146304" y="2879596"/>
            <a:ext cx="1828800" cy="548640"/>
          </a:xfrm>
        </p:spPr>
        <p:txBody>
          <a:bodyPr/>
          <a:lstStyle/>
          <a:p>
            <a:r>
              <a:rPr dirty="0"/>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28.6</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of </a:t>
            </a:r>
            <a:r>
              <a:rPr lang="en-US" dirty="0" smtClean="0"/>
              <a:t/>
            </a:r>
            <a:br>
              <a:rPr lang="en-US" dirty="0" smtClean="0"/>
            </a:br>
            <a:r>
              <a:rPr dirty="0" smtClean="0"/>
              <a:t>Max </a:t>
            </a:r>
            <a:r>
              <a:rPr dirty="0"/>
              <a:t>Wind Speed</a:t>
            </a:r>
          </a:p>
        </p:txBody>
      </p:sp>
      <p:sp>
        <p:nvSpPr>
          <p:cNvPr id="17" name="txt_dash_v4"/>
          <p:cNvSpPr>
            <a:spLocks noGrp="1"/>
          </p:cNvSpPr>
          <p:nvPr>
            <p:ph type="body" sz="quarter" idx="21" hasCustomPrompt="1"/>
          </p:nvPr>
        </p:nvSpPr>
        <p:spPr>
          <a:xfrm>
            <a:off x="606116" y="4522671"/>
            <a:ext cx="914400" cy="457200"/>
          </a:xfrm>
        </p:spPr>
        <p:txBody>
          <a:bodyPr/>
          <a:lstStyle/>
          <a:p>
            <a:r>
              <a:rPr/>
              <a:t>2.3</a:t>
            </a:r>
          </a:p>
        </p:txBody>
      </p:sp>
      <p:sp>
        <p:nvSpPr>
          <p:cNvPr id="18" name="txt_dash_v4_desc"/>
          <p:cNvSpPr>
            <a:spLocks noGrp="1"/>
          </p:cNvSpPr>
          <p:nvPr>
            <p:ph type="body" sz="quarter" idx="25" hasCustomPrompt="1"/>
          </p:nvPr>
        </p:nvSpPr>
        <p:spPr>
          <a:xfrm>
            <a:off x="145843" y="4860415"/>
            <a:ext cx="1828800" cy="548640"/>
          </a:xfrm>
        </p:spPr>
        <p:txBody>
          <a:bodyPr/>
          <a:lstStyle/>
          <a:p>
            <a:r>
              <a:rPr dirty="0"/>
              <a:t>Feet of Storm Surge </a:t>
            </a:r>
            <a:r>
              <a:rPr lang="en-US" dirty="0" smtClean="0"/>
              <a:t/>
            </a:r>
            <a:br>
              <a:rPr lang="en-US" dirty="0" smtClean="0"/>
            </a:br>
            <a:r>
              <a:rPr dirty="0" smtClean="0"/>
              <a:t>(</a:t>
            </a:r>
            <a:r>
              <a:rPr dirty="0"/>
              <a:t>max)*</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Matthew at “</a:t>
            </a:r>
            <a:r>
              <a:rPr b="1" dirty="0"/>
              <a:t>Delaware NERR</a:t>
            </a:r>
            <a:r>
              <a:rPr dirty="0"/>
              <a:t>”</a:t>
            </a:r>
          </a:p>
        </p:txBody>
      </p:sp>
      <p:sp>
        <p:nvSpPr>
          <p:cNvPr id="20" name="txt_storm_bkgd"/>
          <p:cNvSpPr>
            <a:spLocks noGrp="1"/>
          </p:cNvSpPr>
          <p:nvPr>
            <p:ph type="body" sz="quarter" idx="16" hasCustomPrompt="1"/>
          </p:nvPr>
        </p:nvSpPr>
        <p:spPr>
          <a:xfrm>
            <a:off x="0" y="7074122"/>
            <a:ext cx="7772400" cy="1554480"/>
          </a:xfrm>
        </p:spPr>
        <p:txBody>
          <a:bodyPr/>
          <a:lstStyle/>
          <a:p>
            <a:r>
              <a:rPr dirty="0"/>
              <a:t>Matthew lost its tropical characteristics early on Oct. 9th as it moved eastward and then northeastward away from </a:t>
            </a:r>
            <a:r>
              <a:rPr lang="en-US" dirty="0" smtClean="0"/>
              <a:t/>
            </a:r>
            <a:br>
              <a:rPr lang="en-US" dirty="0" smtClean="0"/>
            </a:br>
            <a:r>
              <a:rPr dirty="0" smtClean="0"/>
              <a:t>the </a:t>
            </a:r>
            <a:r>
              <a:rPr dirty="0"/>
              <a:t>United States. However, the large circulation of the extratropical low pressure system still managed to produce </a:t>
            </a:r>
            <a:r>
              <a:rPr lang="en-US" dirty="0" smtClean="0"/>
              <a:t/>
            </a:r>
            <a:br>
              <a:rPr lang="en-US" dirty="0" smtClean="0"/>
            </a:br>
            <a:r>
              <a:rPr dirty="0" smtClean="0"/>
              <a:t>some </a:t>
            </a:r>
            <a:r>
              <a:rPr dirty="0"/>
              <a:t>flooding rains across the Delmarva Peninsula, along with minor beach erosion from Delaware to Long Island. Lower Delaware experienced heavy rainfall, some winds, and flooding. 
The effects of Matthew were observed at the </a:t>
            </a:r>
            <a:r>
              <a:rPr b="1" dirty="0"/>
              <a:t>Delaware NERR (DNERR) Research Reserve </a:t>
            </a:r>
            <a:r>
              <a:rPr dirty="0"/>
              <a:t>through the </a:t>
            </a:r>
            <a:r>
              <a:rPr b="1" dirty="0" smtClean="0"/>
              <a:t>System-Wide </a:t>
            </a:r>
            <a:r>
              <a:rPr b="1" dirty="0"/>
              <a:t>Monitoring Program (SWMP)</a:t>
            </a:r>
            <a:r>
              <a:rPr dirty="0"/>
              <a:t>, which tracks short-term variability and long-term change of </a:t>
            </a:r>
            <a:r>
              <a:rPr dirty="0" smtClean="0"/>
              <a:t>weather </a:t>
            </a:r>
            <a:r>
              <a:rPr dirty="0"/>
              <a:t>and water </a:t>
            </a:r>
            <a:r>
              <a:rPr dirty="0" smtClean="0"/>
              <a:t>quality</a:t>
            </a:r>
            <a:r>
              <a:rPr lang="en-US" dirty="0" smtClean="0"/>
              <a:t/>
            </a:r>
            <a:br>
              <a:rPr lang="en-US" dirty="0" smtClean="0"/>
            </a:br>
            <a:r>
              <a:rPr dirty="0" smtClean="0"/>
              <a:t>in </a:t>
            </a:r>
            <a:r>
              <a:rPr dirty="0"/>
              <a:t>the areas surrounding Dover and Kent County, Delaware.</a:t>
            </a:r>
          </a:p>
        </p:txBody>
      </p:sp>
      <p:sp>
        <p:nvSpPr>
          <p:cNvPr id="21" name="txt_data_src"/>
          <p:cNvSpPr>
            <a:spLocks noGrp="1"/>
          </p:cNvSpPr>
          <p:nvPr>
            <p:ph type="body" sz="quarter" idx="13" hasCustomPrompt="1"/>
          </p:nvPr>
        </p:nvSpPr>
        <p:spPr>
          <a:xfrm>
            <a:off x="4553689" y="9484188"/>
            <a:ext cx="3017520" cy="228600"/>
          </a:xfrm>
        </p:spPr>
        <p:txBody>
          <a:bodyPr/>
          <a:lstStyle/>
          <a:p>
            <a:r>
              <a:rPr dirty="0"/>
              <a:t>Data shown are based on the DNERR weather monitoring site</a:t>
            </a:r>
          </a:p>
        </p:txBody>
      </p:sp>
      <p:sp>
        <p:nvSpPr>
          <p:cNvPr id="22" name="txt_date_update"/>
          <p:cNvSpPr>
            <a:spLocks noGrp="1"/>
          </p:cNvSpPr>
          <p:nvPr>
            <p:ph type="body" sz="quarter" idx="14" hasCustomPrompt="1"/>
          </p:nvPr>
        </p:nvSpPr>
        <p:spPr>
          <a:xfrm>
            <a:off x="5741275" y="9803774"/>
            <a:ext cx="1828800" cy="228600"/>
          </a:xfrm>
        </p:spPr>
        <p:txBody>
          <a:bodyPr/>
          <a:lstStyle/>
          <a:p>
            <a:r>
              <a:rPr dirty="0"/>
              <a:t>Created on May 31,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xt_date_update"/>
          <p:cNvSpPr txBox="1">
            <a:spLocks/>
          </p:cNvSpPr>
          <p:nvPr/>
        </p:nvSpPr>
        <p:spPr>
          <a:xfrm>
            <a:off x="5741275" y="9647618"/>
            <a:ext cx="1828800" cy="228600"/>
          </a:xfrm>
          <a:prstGeom prst="rect">
            <a:avLst/>
          </a:prstGeom>
        </p:spPr>
        <p:txBody>
          <a:bodyPr lIns="0" rIns="0" anchor="ctr" anchorCtr="0">
            <a:normAutofit/>
          </a:bodyPr>
          <a:lstStyle>
            <a:lvl1pPr marL="0" indent="0" algn="r" defTabSz="777240" rtl="0" eaLnBrk="1" latinLnBrk="0" hangingPunct="1">
              <a:lnSpc>
                <a:spcPct val="90000"/>
              </a:lnSpc>
              <a:spcBef>
                <a:spcPts val="850"/>
              </a:spcBef>
              <a:buFontTx/>
              <a:buNone/>
              <a:defRPr sz="900" kern="1200">
                <a:solidFill>
                  <a:srgbClr val="7F7F7F"/>
                </a:solidFill>
                <a:latin typeface="+mn-lt"/>
                <a:ea typeface="+mn-ea"/>
                <a:cs typeface="+mn-cs"/>
              </a:defRPr>
            </a:lvl1pPr>
            <a:lvl2pPr marL="388620" indent="0" algn="l" defTabSz="777240" rtl="0" eaLnBrk="1" latinLnBrk="0" hangingPunct="1">
              <a:lnSpc>
                <a:spcPct val="90000"/>
              </a:lnSpc>
              <a:spcBef>
                <a:spcPts val="425"/>
              </a:spcBef>
              <a:buFontTx/>
              <a:buNone/>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smtClean="0"/>
              <a:t>*Data based on the NOS Lewes gauge</a:t>
            </a:r>
            <a:endParaRPr lang="en-US" dirty="0"/>
          </a:p>
        </p:txBody>
      </p:sp>
      <p:sp>
        <p:nvSpPr>
          <p:cNvPr id="25" name="TextBox 24">
            <a:extLst>
              <a:ext uri="{FF2B5EF4-FFF2-40B4-BE49-F238E27FC236}">
                <a16:creationId xmlns:a16="http://schemas.microsoft.com/office/drawing/2014/main" xmlns="" id="{7F018FFE-5816-439D-93CF-A7D20407CB7B}"/>
              </a:ext>
            </a:extLst>
          </p:cNvPr>
          <p:cNvSpPr txBox="1"/>
          <p:nvPr/>
        </p:nvSpPr>
        <p:spPr>
          <a:xfrm>
            <a:off x="4379135" y="5263785"/>
            <a:ext cx="3366627" cy="246221"/>
          </a:xfrm>
          <a:prstGeom prst="rect">
            <a:avLst/>
          </a:prstGeom>
          <a:noFill/>
        </p:spPr>
        <p:txBody>
          <a:bodyPr wrap="none" rtlCol="0">
            <a:spAutoFit/>
          </a:bodyPr>
          <a:lstStyle/>
          <a:p>
            <a:r>
              <a:rPr lang="en-US" sz="1000" dirty="0">
                <a:solidFill>
                  <a:schemeClr val="bg1"/>
                </a:solidFill>
              </a:rPr>
              <a:t>Image Credit: </a:t>
            </a:r>
            <a:r>
              <a:rPr lang="en-US" sz="1000" dirty="0">
                <a:solidFill>
                  <a:schemeClr val="bg1"/>
                </a:solidFill>
              </a:rPr>
              <a:t>NASA-NOAA_GOES, </a:t>
            </a:r>
            <a:r>
              <a:rPr lang="en-US" sz="1000" dirty="0">
                <a:solidFill>
                  <a:schemeClr val="bg1"/>
                </a:solidFill>
              </a:rPr>
              <a:t>taken on </a:t>
            </a:r>
            <a:r>
              <a:rPr lang="en-US" sz="1000" dirty="0" smtClean="0">
                <a:solidFill>
                  <a:schemeClr val="bg1"/>
                </a:solidFill>
              </a:rPr>
              <a:t>October 10, 2016</a:t>
            </a:r>
            <a:endParaRPr lang="en-US" sz="1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DNERR</a:t>
            </a:r>
          </a:p>
        </p:txBody>
      </p:sp>
      <p:sp>
        <p:nvSpPr>
          <p:cNvPr id="3" name="txt_resrv_nerrs_desc"/>
          <p:cNvSpPr>
            <a:spLocks noGrp="1"/>
          </p:cNvSpPr>
          <p:nvPr>
            <p:ph type="body" sz="quarter" idx="11"/>
          </p:nvPr>
        </p:nvSpPr>
        <p:spPr>
          <a:xfrm>
            <a:off x="2558158" y="239484"/>
            <a:ext cx="5212080" cy="914400"/>
          </a:xfrm>
        </p:spPr>
        <p:txBody>
          <a:bodyPr/>
          <a:lstStyle/>
          <a:p>
            <a:r>
              <a:rPr dirty="0"/>
              <a:t>Delaware NERR (DNERR) is one of 30 sites in the National Estuarine </a:t>
            </a:r>
            <a:r>
              <a:rPr lang="en-US" dirty="0" smtClean="0"/>
              <a:t/>
            </a:r>
            <a:br>
              <a:rPr lang="en-US" dirty="0" smtClean="0"/>
            </a:br>
            <a:r>
              <a:rPr dirty="0" smtClean="0"/>
              <a:t>Research </a:t>
            </a:r>
            <a:r>
              <a:rPr dirty="0"/>
              <a:t>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DNERR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dirty="0"/>
              <a:t>DNERR operates a weather station located in Saint Jones River (SJ) and maintains four continuous, long-term water quality stations at Blackbird Landing (BL), Division </a:t>
            </a:r>
            <a:r>
              <a:rPr dirty="0" smtClean="0"/>
              <a:t>Stree</a:t>
            </a:r>
            <a:r>
              <a:rPr lang="en-US" dirty="0"/>
              <a:t>t</a:t>
            </a:r>
            <a:r>
              <a:rPr dirty="0" smtClean="0"/>
              <a:t> </a:t>
            </a:r>
            <a:r>
              <a:rPr dirty="0"/>
              <a:t>(DS), Lebanon Landing (LL), and </a:t>
            </a:r>
            <a:r>
              <a:rPr dirty="0" err="1"/>
              <a:t>Scotton</a:t>
            </a:r>
            <a:r>
              <a:rPr dirty="0"/>
              <a:t> Landing (SL) locations.
DNERR is part of the SWMP. As Hurricane Sandy approached Delaware, DNERR monitored the weather and water quality, collecting data every 15 minutes for the following parameters: air temperature, relative humidity, atmospheric pressure, rainfall, wind speed and direction, water temperature, depth, salinity, dissolved oxygen, turbidity, and </a:t>
            </a:r>
            <a:r>
              <a:rPr dirty="0" err="1"/>
              <a:t>pH.</a:t>
            </a:r>
            <a:endParaRPr dirty="0"/>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sp>
        <p:nvSpPr>
          <p:cNvPr id="7" name="TextBox 35">
            <a:extLst>
              <a:ext uri="{FF2B5EF4-FFF2-40B4-BE49-F238E27FC236}">
                <a16:creationId xmlns:a16="http://schemas.microsoft.com/office/drawing/2014/main" xmlns="" id="{F3115CD5-F86F-42D6-9FE6-53EAB11A26E0}"/>
              </a:ext>
            </a:extLst>
          </p:cNvPr>
          <p:cNvSpPr txBox="1"/>
          <p:nvPr/>
        </p:nvSpPr>
        <p:spPr>
          <a:xfrm>
            <a:off x="1753060" y="2824473"/>
            <a:ext cx="59984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smtClean="0">
                <a:solidFill>
                  <a:srgbClr val="404040"/>
                </a:solidFill>
                <a:latin typeface="Segoe UI Semibold" panose="020B0702040204020203" pitchFamily="34" charset="0"/>
                <a:cs typeface="Segoe UI Semibold" panose="020B0702040204020203" pitchFamily="34" charset="0"/>
              </a:rPr>
              <a:t>DNERR</a:t>
            </a:r>
            <a:endParaRPr lang="en-US" sz="1000" dirty="0">
              <a:solidFill>
                <a:srgbClr val="404040"/>
              </a:solidFill>
              <a:latin typeface="Segoe UI Semibold" panose="020B0702040204020203" pitchFamily="34" charset="0"/>
              <a:cs typeface="Segoe UI Semibold" panose="020B0702040204020203" pitchFamily="34" charset="0"/>
            </a:endParaRPr>
          </a:p>
        </p:txBody>
      </p:sp>
      <p:sp>
        <p:nvSpPr>
          <p:cNvPr id="8" name="Oval 7">
            <a:extLst>
              <a:ext uri="{FF2B5EF4-FFF2-40B4-BE49-F238E27FC236}">
                <a16:creationId xmlns:a16="http://schemas.microsoft.com/office/drawing/2014/main" xmlns="" id="{3E62E061-2A7F-4E35-97F3-6F9CF92EE940}"/>
              </a:ext>
            </a:extLst>
          </p:cNvPr>
          <p:cNvSpPr/>
          <p:nvPr/>
        </p:nvSpPr>
        <p:spPr>
          <a:xfrm>
            <a:off x="2272754" y="2969468"/>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grpSp>
        <p:nvGrpSpPr>
          <p:cNvPr id="9" name="Group 8">
            <a:extLst>
              <a:ext uri="{FF2B5EF4-FFF2-40B4-BE49-F238E27FC236}">
                <a16:creationId xmlns:a16="http://schemas.microsoft.com/office/drawing/2014/main" xmlns="" id="{486C3ABD-FB95-41E5-952B-59E4448D3F73}"/>
              </a:ext>
            </a:extLst>
          </p:cNvPr>
          <p:cNvGrpSpPr/>
          <p:nvPr/>
        </p:nvGrpSpPr>
        <p:grpSpPr>
          <a:xfrm>
            <a:off x="2076079" y="4078799"/>
            <a:ext cx="1742235" cy="1067214"/>
            <a:chOff x="1953547" y="4249834"/>
            <a:chExt cx="1742235" cy="1067214"/>
          </a:xfrm>
        </p:grpSpPr>
        <p:sp>
          <p:nvSpPr>
            <p:cNvPr id="10" name="TextBox 9">
              <a:extLst>
                <a:ext uri="{FF2B5EF4-FFF2-40B4-BE49-F238E27FC236}">
                  <a16:creationId xmlns:a16="http://schemas.microsoft.com/office/drawing/2014/main" xmlns="" id="{AD9FFBC9-C03F-4173-9BB0-8F5D473D9A2C}"/>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11" name="Picture 10" descr="A picture containing text, plant, leaf&#10;&#10;Description automatically generated">
              <a:extLst>
                <a:ext uri="{FF2B5EF4-FFF2-40B4-BE49-F238E27FC236}">
                  <a16:creationId xmlns:a16="http://schemas.microsoft.com/office/drawing/2014/main" xmlns="" id="{D3D4169A-03AA-4589-A2CA-C1FC4F5EE3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2" name="Straight Arrow Connector 11">
              <a:extLst>
                <a:ext uri="{FF2B5EF4-FFF2-40B4-BE49-F238E27FC236}">
                  <a16:creationId xmlns:a16="http://schemas.microsoft.com/office/drawing/2014/main" xmlns="" id="{453F5825-23A2-4523-9B2C-CFF00BD7D6AD}"/>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xmlns="" id="{BE0B2E3F-6EDF-4BE0-B911-F0DFDCBB6212}"/>
              </a:ext>
            </a:extLst>
          </p:cNvPr>
          <p:cNvGrpSpPr/>
          <p:nvPr/>
        </p:nvGrpSpPr>
        <p:grpSpPr>
          <a:xfrm>
            <a:off x="6594726" y="6957677"/>
            <a:ext cx="1079118" cy="584549"/>
            <a:chOff x="642659" y="8278477"/>
            <a:chExt cx="1079118" cy="584549"/>
          </a:xfrm>
        </p:grpSpPr>
        <p:grpSp>
          <p:nvGrpSpPr>
            <p:cNvPr id="14" name="Group 13">
              <a:extLst>
                <a:ext uri="{FF2B5EF4-FFF2-40B4-BE49-F238E27FC236}">
                  <a16:creationId xmlns:a16="http://schemas.microsoft.com/office/drawing/2014/main" xmlns="" id="{B953BA32-5920-43CE-8F3F-3489DC8D9013}"/>
                </a:ext>
              </a:extLst>
            </p:cNvPr>
            <p:cNvGrpSpPr/>
            <p:nvPr/>
          </p:nvGrpSpPr>
          <p:grpSpPr>
            <a:xfrm>
              <a:off x="644071" y="8278477"/>
              <a:ext cx="1077706" cy="584549"/>
              <a:chOff x="6576245" y="2439691"/>
              <a:chExt cx="1077706" cy="584549"/>
            </a:xfrm>
          </p:grpSpPr>
          <p:sp>
            <p:nvSpPr>
              <p:cNvPr id="16" name="TextBox 15">
                <a:extLst>
                  <a:ext uri="{FF2B5EF4-FFF2-40B4-BE49-F238E27FC236}">
                    <a16:creationId xmlns:a16="http://schemas.microsoft.com/office/drawing/2014/main" xmlns="" id="{2C0974E5-1BC9-40F7-8E93-974C0DAE1FDF}"/>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17" name="TextBox 16">
                <a:extLst>
                  <a:ext uri="{FF2B5EF4-FFF2-40B4-BE49-F238E27FC236}">
                    <a16:creationId xmlns:a16="http://schemas.microsoft.com/office/drawing/2014/main" xmlns="" id="{16555894-2052-4629-AC8C-51D09A69981E}"/>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18" name="Oval 17">
                <a:extLst>
                  <a:ext uri="{FF2B5EF4-FFF2-40B4-BE49-F238E27FC236}">
                    <a16:creationId xmlns:a16="http://schemas.microsoft.com/office/drawing/2014/main" xmlns="" id="{A32D740E-4FA0-4A82-9673-5DA7D594BB81}"/>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5" name="Oval 14">
              <a:extLst>
                <a:ext uri="{FF2B5EF4-FFF2-40B4-BE49-F238E27FC236}">
                  <a16:creationId xmlns:a16="http://schemas.microsoft.com/office/drawing/2014/main" xmlns="" id="{7319A49C-C8E3-43D0-85D3-796A994356CE}"/>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11398"/>
            <a:ext cx="4160520" cy="1097280"/>
          </a:xfrm>
        </p:spPr>
        <p:txBody>
          <a:bodyPr/>
          <a:lstStyle/>
          <a:p>
            <a:r>
              <a:rPr dirty="0"/>
              <a:t>Matthew traveled along the Florida coast as a category 3 hurricane. Matthew weakened to a category 2 near the Georgia coast and then transitioned to a category 1 near South Carolina. On Oct. 9th, Matthew traveled along the southeastern coast of North Carolina before becoming an extratropical storm as it turned northward.</a:t>
            </a:r>
          </a:p>
        </p:txBody>
      </p:sp>
      <p:sp>
        <p:nvSpPr>
          <p:cNvPr id="3" name="txt_ei_human_health_safety"/>
          <p:cNvSpPr>
            <a:spLocks noGrp="1"/>
          </p:cNvSpPr>
          <p:nvPr>
            <p:ph type="body" sz="quarter" idx="14"/>
          </p:nvPr>
        </p:nvSpPr>
        <p:spPr>
          <a:xfrm>
            <a:off x="4981128" y="951484"/>
            <a:ext cx="2743200" cy="1463040"/>
          </a:xfrm>
        </p:spPr>
        <p:txBody>
          <a:bodyPr/>
          <a:lstStyle/>
          <a:p>
            <a:r>
              <a:rPr/>
              <a:t>Delaware experienced heavy rains, some winds, and storm surge that resulted in flooding across the Delmarva Peninsula, along with minor beach erosion from Delaware to Long Island. 
No injuries were reported in the state of Delaware.</a:t>
            </a:r>
          </a:p>
        </p:txBody>
      </p:sp>
      <p:sp>
        <p:nvSpPr>
          <p:cNvPr id="4" name="txt_ei_economic_losses"/>
          <p:cNvSpPr>
            <a:spLocks noGrp="1"/>
          </p:cNvSpPr>
          <p:nvPr>
            <p:ph type="body" sz="quarter" idx="15"/>
          </p:nvPr>
        </p:nvSpPr>
        <p:spPr>
          <a:xfrm>
            <a:off x="4983480" y="2836284"/>
            <a:ext cx="2743200" cy="1188720"/>
          </a:xfrm>
        </p:spPr>
        <p:txBody>
          <a:bodyPr/>
          <a:lstStyle/>
          <a:p>
            <a:r>
              <a:rPr/>
              <a:t>Damage and losses due to Matthew’s impacts on the United States totaled $11.7 billion (adjusted for 2022).
In the United States, the most sigificant damage occurred in Florida, Georgina, South Carolina, and North Carolina.</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(i.e., oysters, crabs, lobster, fish, aquatic plants, phytoplankton) rely on specific levels of salinity, dissolved oxygen, and turbidity to thrive and survive. The water quality in the reserve was impacted by Matthew with a temporary drop in salinity levels and spike in turbidity levels which could potentially stress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Matthew: 10/6/2016 - 11/10/2016</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when Matthew turned northward and moved to the south of Delaware.</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9" name="Star: 4 Points 20">
            <a:extLst>
              <a:ext uri="{FF2B5EF4-FFF2-40B4-BE49-F238E27FC236}">
                <a16:creationId xmlns:a16="http://schemas.microsoft.com/office/drawing/2014/main" xmlns="" id="{7DA4867C-9A86-4385-894F-EE6958687663}"/>
              </a:ext>
            </a:extLst>
          </p:cNvPr>
          <p:cNvSpPr/>
          <p:nvPr/>
        </p:nvSpPr>
        <p:spPr>
          <a:xfrm>
            <a:off x="1830228" y="2290404"/>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CC8114BC-F575-445E-B53D-763F1B094717}"/>
              </a:ext>
            </a:extLst>
          </p:cNvPr>
          <p:cNvSpPr txBox="1"/>
          <p:nvPr/>
        </p:nvSpPr>
        <p:spPr>
          <a:xfrm>
            <a:off x="1314267" y="2158737"/>
            <a:ext cx="640080" cy="276999"/>
          </a:xfrm>
          <a:prstGeom prst="rect">
            <a:avLst/>
          </a:prstGeom>
          <a:noFill/>
        </p:spPr>
        <p:txBody>
          <a:bodyPr wrap="square" rtlCol="0">
            <a:spAutoFit/>
          </a:bodyPr>
          <a:lstStyle/>
          <a:p>
            <a:r>
              <a:rPr lang="en-US" sz="1200" b="1" dirty="0" smtClean="0">
                <a:solidFill>
                  <a:srgbClr val="247BA0"/>
                </a:solidFill>
              </a:rPr>
              <a:t>DNERR</a:t>
            </a:r>
            <a:endParaRPr lang="en-US" sz="1200" b="1" dirty="0">
              <a:solidFill>
                <a:srgbClr val="247BA0"/>
              </a:solidFill>
            </a:endParaRPr>
          </a:p>
        </p:txBody>
      </p:sp>
      <p:sp>
        <p:nvSpPr>
          <p:cNvPr id="11" name="TextBox 10">
            <a:extLst>
              <a:ext uri="{FF2B5EF4-FFF2-40B4-BE49-F238E27FC236}">
                <a16:creationId xmlns:a16="http://schemas.microsoft.com/office/drawing/2014/main" xmlns="" id="{593537BC-FF20-431E-8D3E-D08BEF6703E4}"/>
              </a:ext>
            </a:extLst>
          </p:cNvPr>
          <p:cNvSpPr txBox="1"/>
          <p:nvPr/>
        </p:nvSpPr>
        <p:spPr>
          <a:xfrm>
            <a:off x="195390" y="2711538"/>
            <a:ext cx="2877834" cy="699509"/>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Matthew was </a:t>
            </a:r>
            <a:r>
              <a:rPr lang="en-US" sz="1000" i="1" dirty="0" smtClean="0">
                <a:solidFill>
                  <a:schemeClr val="bg1"/>
                </a:solidFill>
              </a:rPr>
              <a:t>an extratropical storm as it moved northward and passed south of the reserve and eastward back out in the Atlantic Ocean.</a:t>
            </a:r>
            <a:endParaRPr lang="en-US" sz="1000" i="1" dirty="0">
              <a:solidFill>
                <a:schemeClr val="bg1"/>
              </a:solidFill>
            </a:endParaRPr>
          </a:p>
        </p:txBody>
      </p:sp>
      <p:sp>
        <p:nvSpPr>
          <p:cNvPr id="12" name="TextBox 11">
            <a:extLst>
              <a:ext uri="{FF2B5EF4-FFF2-40B4-BE49-F238E27FC236}">
                <a16:creationId xmlns:a16="http://schemas.microsoft.com/office/drawing/2014/main" xmlns="" id="{3EA7A9AD-B0AA-4167-8614-213E3F3CFAB9}"/>
              </a:ext>
            </a:extLst>
          </p:cNvPr>
          <p:cNvSpPr txBox="1"/>
          <p:nvPr/>
        </p:nvSpPr>
        <p:spPr>
          <a:xfrm>
            <a:off x="1143000" y="1818815"/>
            <a:ext cx="3017520" cy="215444"/>
          </a:xfrm>
          <a:prstGeom prst="rect">
            <a:avLst/>
          </a:prstGeom>
          <a:solidFill>
            <a:srgbClr val="E7E6E6">
              <a:alpha val="50196"/>
            </a:srgbClr>
          </a:solid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graphicFrame>
        <p:nvGraphicFramePr>
          <p:cNvPr id="13" name="Table 32">
            <a:extLst>
              <a:ext uri="{FF2B5EF4-FFF2-40B4-BE49-F238E27FC236}">
                <a16:creationId xmlns:a16="http://schemas.microsoft.com/office/drawing/2014/main" xmlns="" id="{1CE0B5FA-1F0D-42F4-A2C3-B8833D19B29B}"/>
              </a:ext>
            </a:extLst>
          </p:cNvPr>
          <p:cNvGraphicFramePr>
            <a:graphicFrameLocks noGrp="1"/>
          </p:cNvGraphicFramePr>
          <p:nvPr>
            <p:extLst>
              <p:ext uri="{D42A27DB-BD31-4B8C-83A1-F6EECF244321}">
                <p14:modId xmlns:p14="http://schemas.microsoft.com/office/powerpoint/2010/main" val="409123650"/>
              </p:ext>
            </p:extLst>
          </p:nvPr>
        </p:nvGraphicFramePr>
        <p:xfrm>
          <a:off x="218173" y="7337095"/>
          <a:ext cx="5943552" cy="2240282"/>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xmlns="" val="886900834"/>
                    </a:ext>
                  </a:extLst>
                </a:gridCol>
                <a:gridCol w="1097280">
                  <a:extLst>
                    <a:ext uri="{9D8B030D-6E8A-4147-A177-3AD203B41FA5}">
                      <a16:colId xmlns:a16="http://schemas.microsoft.com/office/drawing/2014/main" xmlns="" val="2866511701"/>
                    </a:ext>
                  </a:extLst>
                </a:gridCol>
                <a:gridCol w="914388">
                  <a:extLst>
                    <a:ext uri="{9D8B030D-6E8A-4147-A177-3AD203B41FA5}">
                      <a16:colId xmlns:a16="http://schemas.microsoft.com/office/drawing/2014/main" xmlns="" val="1258199888"/>
                    </a:ext>
                  </a:extLst>
                </a:gridCol>
                <a:gridCol w="914388">
                  <a:extLst>
                    <a:ext uri="{9D8B030D-6E8A-4147-A177-3AD203B41FA5}">
                      <a16:colId xmlns:a16="http://schemas.microsoft.com/office/drawing/2014/main" xmlns="" val="4185574784"/>
                    </a:ext>
                  </a:extLst>
                </a:gridCol>
                <a:gridCol w="914388">
                  <a:extLst>
                    <a:ext uri="{9D8B030D-6E8A-4147-A177-3AD203B41FA5}">
                      <a16:colId xmlns:a16="http://schemas.microsoft.com/office/drawing/2014/main" xmlns="" val="3524960884"/>
                    </a:ext>
                  </a:extLst>
                </a:gridCol>
                <a:gridCol w="914388">
                  <a:extLst>
                    <a:ext uri="{9D8B030D-6E8A-4147-A177-3AD203B41FA5}">
                      <a16:colId xmlns:a16="http://schemas.microsoft.com/office/drawing/2014/main" xmlns="" val="1048151436"/>
                    </a:ext>
                  </a:extLst>
                </a:gridCol>
              </a:tblGrid>
              <a:tr h="471112">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Total Precipitation (in)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Average </a:t>
                      </a:r>
                      <a:r>
                        <a:rPr lang="en-US" sz="1000" b="1" i="0" u="none" strike="noStrike" dirty="0" smtClean="0">
                          <a:solidFill>
                            <a:srgbClr val="FFFFFF"/>
                          </a:solidFill>
                          <a:effectLst/>
                          <a:latin typeface="Calibri" panose="020F0502020204030204" pitchFamily="34" charset="0"/>
                        </a:rPr>
                        <a:t>Rel. </a:t>
                      </a:r>
                      <a:r>
                        <a:rPr lang="en-US" sz="1000" b="1" i="0" u="none" strike="noStrike" dirty="0">
                          <a:solidFill>
                            <a:srgbClr val="FFFFFF"/>
                          </a:solidFill>
                          <a:effectLst/>
                          <a:latin typeface="Calibri" panose="020F0502020204030204" pitchFamily="34" charset="0"/>
                        </a:rPr>
                        <a:t>Humidity </a:t>
                      </a:r>
                      <a:br>
                        <a:rPr lang="en-US" sz="1000" b="1" i="0" u="none" strike="noStrike" dirty="0">
                          <a:solidFill>
                            <a:srgbClr val="FFFFFF"/>
                          </a:solidFill>
                          <a:effectLst/>
                          <a:latin typeface="Calibri" panose="020F0502020204030204" pitchFamily="34" charset="0"/>
                        </a:rPr>
                      </a:br>
                      <a:r>
                        <a:rPr lang="en-US" sz="1000" b="1" i="0" u="none" strike="noStrike" dirty="0">
                          <a:solidFill>
                            <a:srgbClr val="FFFFFF"/>
                          </a:solidFill>
                          <a:effectLst/>
                          <a:latin typeface="Calibri" panose="020F0502020204030204" pitchFamily="34" charset="0"/>
                        </a:rPr>
                        <a:t>(%)</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Max Wind Speed (mph)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Average Wind Speed (mph)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xmlns="" val="3165179243"/>
                  </a:ext>
                </a:extLst>
              </a:tr>
              <a:tr h="353834">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10/6/2016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79.8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13.9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8.4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510709020"/>
                  </a:ext>
                </a:extLst>
              </a:tr>
              <a:tr h="353834">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10/7/2016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89.1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13.4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40518224"/>
                  </a:ext>
                </a:extLst>
              </a:tr>
              <a:tr h="353834">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10/8/2016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0.50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97.5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785057674"/>
                  </a:ext>
                </a:extLst>
              </a:tr>
              <a:tr h="353834">
                <a:tc>
                  <a:txBody>
                    <a:bodyPr/>
                    <a:lstStyle/>
                    <a:p>
                      <a:pPr algn="ctr" fontAlgn="ctr"/>
                      <a:r>
                        <a:rPr lang="en-US" sz="1000" b="1" i="0" u="none" strike="noStrike" dirty="0">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10/9/2016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1.93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86.7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28.6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18.0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3079533"/>
                  </a:ext>
                </a:extLst>
              </a:tr>
              <a:tr h="353834">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10/10/2016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57.5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22.1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11.3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16113686"/>
                  </a:ext>
                </a:extLst>
              </a:tr>
            </a:tbl>
          </a:graphicData>
        </a:graphic>
      </p:graphicFrame>
      <p:sp>
        <p:nvSpPr>
          <p:cNvPr id="14" name="Rectangle 13"/>
          <p:cNvSpPr/>
          <p:nvPr/>
        </p:nvSpPr>
        <p:spPr>
          <a:xfrm>
            <a:off x="205790" y="8865455"/>
            <a:ext cx="5955935" cy="363212"/>
          </a:xfrm>
          <a:prstGeom prst="rect">
            <a:avLst/>
          </a:prstGeom>
          <a:solidFill>
            <a:srgbClr val="F2F2F2">
              <a:alpha val="25098"/>
            </a:srgbClr>
          </a:solid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St. Jones River weather station from Oct. 6 through Oct. 11.</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a:t>
            </a:r>
            <a:r>
              <a:rPr dirty="0"/>
              <a:t>readings at the St. Jones River weather station from Oct. 6 through Oct. 11.</a:t>
            </a:r>
          </a:p>
        </p:txBody>
      </p:sp>
      <p:sp>
        <p:nvSpPr>
          <p:cNvPr id="6" name="txt_met_storm_desc"/>
          <p:cNvSpPr>
            <a:spLocks noGrp="1"/>
          </p:cNvSpPr>
          <p:nvPr>
            <p:ph type="body" sz="quarter" idx="16"/>
          </p:nvPr>
        </p:nvSpPr>
        <p:spPr>
          <a:xfrm>
            <a:off x="4021164" y="4957997"/>
            <a:ext cx="3749040" cy="5029200"/>
          </a:xfrm>
        </p:spPr>
        <p:txBody>
          <a:bodyPr/>
          <a:lstStyle/>
          <a:p>
            <a:r>
              <a:rPr dirty="0"/>
              <a:t>The large circulation of the extratropical low pressure system of Hurricane managed to produce some flooding rains across the Delmarva Peninsula, along with minor beach erosion from Delaware to Long Island. Rains fell over Delaware with 2.4 total inches of rainfall recorded at the St. Jones River weather station. </a:t>
            </a:r>
            <a:endParaRPr lang="en-US" dirty="0" smtClean="0"/>
          </a:p>
          <a:p>
            <a:endParaRPr lang="en-US" dirty="0"/>
          </a:p>
          <a:p>
            <a:r>
              <a:rPr dirty="0" smtClean="0"/>
              <a:t>Storm </a:t>
            </a:r>
            <a:r>
              <a:rPr dirty="0"/>
              <a:t>surge of 2.3 </a:t>
            </a:r>
            <a:r>
              <a:rPr dirty="0" err="1"/>
              <a:t>ft</a:t>
            </a:r>
            <a:r>
              <a:rPr dirty="0"/>
              <a:t> was recorded at the Lewes (8557380) National Ocean Service (NOS) gauge. The maximum wind speed recorded at the St. Jones River weather station was 28.6 mph. </a:t>
            </a:r>
            <a:endParaRPr lang="en-US" dirty="0" smtClean="0"/>
          </a:p>
          <a:p>
            <a:r>
              <a:rPr dirty="0"/>
              <a:t>
As Hurricane Matthew traveled along the southeastern region of the United States </a:t>
            </a:r>
            <a:r>
              <a:rPr dirty="0" smtClean="0"/>
              <a:t>fr</a:t>
            </a:r>
            <a:r>
              <a:rPr lang="en-US" dirty="0" smtClean="0"/>
              <a:t>o</a:t>
            </a:r>
            <a:r>
              <a:rPr dirty="0" smtClean="0"/>
              <a:t>m </a:t>
            </a:r>
            <a:r>
              <a:rPr dirty="0"/>
              <a:t>Oct. 7 through Oct. 9, it hit closely to the coasts of Florida, South Carolina, Georgia, and North Carolina, causing these states the most significant damage. </a:t>
            </a:r>
            <a:endParaRPr lang="en-US" dirty="0" smtClean="0"/>
          </a:p>
          <a:p>
            <a:endParaRPr lang="en-US" dirty="0"/>
          </a:p>
          <a:p>
            <a:r>
              <a:rPr dirty="0" smtClean="0"/>
              <a:t>Areas </a:t>
            </a:r>
            <a:r>
              <a:rPr dirty="0"/>
              <a:t>of these states experienced structural damage to homes and businesses, and widespread downing of trees, utility lines, and poles, which caused massive power outages as a result of rainfall, winds, and storm surge impacts.</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a:solidFill>
            <a:schemeClr val="bg1">
              <a:lumMod val="65000"/>
              <a:alpha val="74902"/>
            </a:schemeClr>
          </a:solidFill>
        </p:spPr>
        <p:txBody>
          <a:bodyPr/>
          <a:lstStyle/>
          <a:p>
            <a:r>
              <a:rPr dirty="0"/>
              <a:t>Matthew brought rains and freshwater and storm surge flooding to areas of the Delmarva Peninsula.</a:t>
            </a:r>
          </a:p>
        </p:txBody>
      </p:sp>
      <p:sp>
        <p:nvSpPr>
          <p:cNvPr id="12" name="TextBox 11">
            <a:extLst>
              <a:ext uri="{FF2B5EF4-FFF2-40B4-BE49-F238E27FC236}">
                <a16:creationId xmlns:a16="http://schemas.microsoft.com/office/drawing/2014/main" xmlns="" id="{44DCB708-16C7-496E-B201-B4B5C9410A59}"/>
              </a:ext>
            </a:extLst>
          </p:cNvPr>
          <p:cNvSpPr txBox="1"/>
          <p:nvPr/>
        </p:nvSpPr>
        <p:spPr>
          <a:xfrm>
            <a:off x="1772916" y="1161270"/>
            <a:ext cx="1486752" cy="707886"/>
          </a:xfrm>
          <a:prstGeom prst="rect">
            <a:avLst/>
          </a:prstGeom>
          <a:solidFill>
            <a:schemeClr val="bg1">
              <a:lumMod val="95000"/>
            </a:schemeClr>
          </a:solidFill>
        </p:spPr>
        <p:txBody>
          <a:bodyPr wrap="square" rtlCol="0">
            <a:spAutoFit/>
          </a:bodyPr>
          <a:lstStyle/>
          <a:p>
            <a:r>
              <a:rPr lang="en-US" sz="1000" b="1" dirty="0">
                <a:solidFill>
                  <a:srgbClr val="707070"/>
                </a:solidFill>
              </a:rPr>
              <a:t>A total </a:t>
            </a:r>
            <a:r>
              <a:rPr lang="en-US" sz="1000" b="1" dirty="0" smtClean="0">
                <a:solidFill>
                  <a:srgbClr val="707070"/>
                </a:solidFill>
              </a:rPr>
              <a:t>of 2.4 inches </a:t>
            </a:r>
            <a:r>
              <a:rPr lang="en-US" sz="1000" b="1" dirty="0">
                <a:solidFill>
                  <a:srgbClr val="707070"/>
                </a:solidFill>
              </a:rPr>
              <a:t>of rainfall fell in the reserve area over the course </a:t>
            </a:r>
            <a:r>
              <a:rPr lang="en-US" sz="1000" b="1" dirty="0" smtClean="0">
                <a:solidFill>
                  <a:srgbClr val="707070"/>
                </a:solidFill>
              </a:rPr>
              <a:t>of two days.</a:t>
            </a:r>
            <a:endParaRPr lang="en-US" sz="1000" b="1" dirty="0">
              <a:solidFill>
                <a:srgbClr val="707070"/>
              </a:solidFill>
            </a:endParaRPr>
          </a:p>
        </p:txBody>
      </p:sp>
      <p:sp>
        <p:nvSpPr>
          <p:cNvPr id="13" name="TextBox 12">
            <a:extLst>
              <a:ext uri="{FF2B5EF4-FFF2-40B4-BE49-F238E27FC236}">
                <a16:creationId xmlns:a16="http://schemas.microsoft.com/office/drawing/2014/main" xmlns="" id="{2C0BE5E7-B474-49F4-8EC2-5171F768EA8A}"/>
              </a:ext>
            </a:extLst>
          </p:cNvPr>
          <p:cNvSpPr txBox="1"/>
          <p:nvPr/>
        </p:nvSpPr>
        <p:spPr>
          <a:xfrm>
            <a:off x="1872039" y="7435277"/>
            <a:ext cx="1506643" cy="553998"/>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recorded at the reserve was </a:t>
            </a:r>
            <a:r>
              <a:rPr lang="en-US" sz="1000" b="1" dirty="0" smtClean="0">
                <a:solidFill>
                  <a:srgbClr val="707070"/>
                </a:solidFill>
              </a:rPr>
              <a:t>28.6</a:t>
            </a:r>
            <a:r>
              <a:rPr lang="en-US" sz="1000" b="1" dirty="0" smtClean="0">
                <a:solidFill>
                  <a:srgbClr val="707070"/>
                </a:solidFill>
              </a:rPr>
              <a:t> </a:t>
            </a:r>
            <a:r>
              <a:rPr lang="en-US" sz="1000" b="1" dirty="0">
                <a:solidFill>
                  <a:srgbClr val="707070"/>
                </a:solidFill>
              </a:rPr>
              <a:t>mph on </a:t>
            </a:r>
            <a:r>
              <a:rPr lang="en-US" sz="1000" b="1" dirty="0" smtClean="0">
                <a:solidFill>
                  <a:srgbClr val="707070"/>
                </a:solidFill>
              </a:rPr>
              <a:t>Oct. 9.</a:t>
            </a:r>
            <a:endParaRPr lang="en-US" sz="1000" b="1" dirty="0">
              <a:solidFill>
                <a:srgbClr val="707070"/>
              </a:solidFill>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091" y="1229075"/>
            <a:ext cx="640081" cy="640081"/>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720" y="7336439"/>
            <a:ext cx="640081" cy="640081"/>
          </a:xfrm>
          <a:prstGeom prst="rect">
            <a:avLst/>
          </a:prstGeom>
        </p:spPr>
      </p:pic>
      <p:cxnSp>
        <p:nvCxnSpPr>
          <p:cNvPr id="16" name="Straight Arrow Connector 15">
            <a:extLst>
              <a:ext uri="{FF2B5EF4-FFF2-40B4-BE49-F238E27FC236}">
                <a16:creationId xmlns:a16="http://schemas.microsoft.com/office/drawing/2014/main" xmlns="" id="{A33B07C4-55CF-4015-BEA8-0A1D0CC20A06}"/>
              </a:ext>
            </a:extLst>
          </p:cNvPr>
          <p:cNvCxnSpPr>
            <a:cxnSpLocks/>
          </p:cNvCxnSpPr>
          <p:nvPr/>
        </p:nvCxnSpPr>
        <p:spPr>
          <a:xfrm flipH="1">
            <a:off x="1467840" y="7662834"/>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Salinity levels quickly dropped at Scotton Landing (SL) as Sandy approached the reserve and then rebounded a few days later.</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Sandy: 10/6/2016 - 10/11/2016</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Oct. 5 to Oct. 26.</a:t>
            </a:r>
          </a:p>
        </p:txBody>
      </p:sp>
      <p:sp>
        <p:nvSpPr>
          <p:cNvPr id="6" name="txt_wq_plot_ttl_2"/>
          <p:cNvSpPr>
            <a:spLocks noGrp="1"/>
          </p:cNvSpPr>
          <p:nvPr>
            <p:ph type="body" sz="quarter" idx="14" hasCustomPrompt="1"/>
          </p:nvPr>
        </p:nvSpPr>
        <p:spPr>
          <a:xfrm>
            <a:off x="3900142" y="3533495"/>
            <a:ext cx="3840480" cy="548640"/>
          </a:xfrm>
        </p:spPr>
        <p:txBody>
          <a:bodyPr/>
          <a:lstStyle/>
          <a:p>
            <a:r>
              <a:rPr/>
              <a:t>Turbidity</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Turbidity levels </a:t>
            </a:r>
            <a:r>
              <a:rPr dirty="0"/>
              <a:t>from Oct. 5 to Oct. 26.</a:t>
            </a:r>
          </a:p>
        </p:txBody>
      </p:sp>
      <p:sp>
        <p:nvSpPr>
          <p:cNvPr id="8" name="txt_wq_ecosystem"/>
          <p:cNvSpPr>
            <a:spLocks noGrp="1"/>
          </p:cNvSpPr>
          <p:nvPr>
            <p:ph type="body" sz="quarter" idx="24"/>
          </p:nvPr>
        </p:nvSpPr>
        <p:spPr>
          <a:xfrm>
            <a:off x="0" y="6906271"/>
            <a:ext cx="3931920" cy="3017520"/>
          </a:xfrm>
        </p:spPr>
        <p:txBody>
          <a:bodyPr/>
          <a:lstStyle/>
          <a:p>
            <a:r>
              <a:rPr dirty="0"/>
              <a:t>Salinity and Turbidity levels that were recorded at the </a:t>
            </a:r>
            <a:r>
              <a:rPr lang="en-US" dirty="0" smtClean="0"/>
              <a:t>Blackbird </a:t>
            </a:r>
            <a:r>
              <a:rPr dirty="0" smtClean="0"/>
              <a:t>Landing (</a:t>
            </a:r>
            <a:r>
              <a:rPr lang="en-US" dirty="0" smtClean="0"/>
              <a:t>B</a:t>
            </a:r>
            <a:r>
              <a:rPr dirty="0" smtClean="0"/>
              <a:t>L</a:t>
            </a:r>
            <a:r>
              <a:rPr dirty="0"/>
              <a:t>) station show initial and post-storm impacts on water quality in this area. Salinity levels quickly dropped at the onset of the storm and then recovered a few days later. </a:t>
            </a:r>
            <a:r>
              <a:rPr dirty="0" smtClean="0"/>
              <a:t>Turbidity </a:t>
            </a:r>
            <a:r>
              <a:rPr dirty="0"/>
              <a:t>levels (i.e., particles suspended or dissolved in water like sediment such as clay, silt, etc.) show a sharp increase </a:t>
            </a:r>
            <a:r>
              <a:rPr lang="en-US" dirty="0" smtClean="0"/>
              <a:t>before the </a:t>
            </a:r>
            <a:r>
              <a:rPr dirty="0" smtClean="0"/>
              <a:t>storm onset</a:t>
            </a:r>
            <a:r>
              <a:rPr lang="en-US" dirty="0" smtClean="0"/>
              <a:t> (not likely related to the storm)</a:t>
            </a:r>
            <a:r>
              <a:rPr dirty="0" smtClean="0"/>
              <a:t> </a:t>
            </a:r>
            <a:r>
              <a:rPr lang="en-US" dirty="0" smtClean="0"/>
              <a:t>and a sligh</a:t>
            </a:r>
            <a:r>
              <a:rPr lang="en-US" dirty="0" smtClean="0"/>
              <a:t>t increase during the storm</a:t>
            </a:r>
            <a:r>
              <a:rPr dirty="0" smtClean="0"/>
              <a:t>.</a:t>
            </a:r>
            <a:r>
              <a:rPr lang="en-US" dirty="0" smtClean="0"/>
              <a:t> </a:t>
            </a:r>
            <a:r>
              <a:rPr dirty="0" smtClean="0"/>
              <a:t>Dramatic </a:t>
            </a:r>
            <a:r>
              <a:rPr dirty="0"/>
              <a:t>changes in water quality such as salinity and turbidity can cause stress to some aquatic organisms depending on the species and how long the levels deviate from what is normal. </a:t>
            </a:r>
            <a:r>
              <a:rPr lang="en-US" dirty="0" smtClean="0"/>
              <a:t/>
            </a:r>
            <a:br>
              <a:rPr lang="en-US" dirty="0" smtClean="0"/>
            </a:br>
            <a:r>
              <a:rPr dirty="0" smtClean="0"/>
              <a:t>Water </a:t>
            </a:r>
            <a:r>
              <a:rPr dirty="0"/>
              <a:t>quality stresses can impact survival and </a:t>
            </a:r>
            <a:r>
              <a:rPr lang="en-US" dirty="0" smtClean="0"/>
              <a:t/>
            </a:r>
            <a:br>
              <a:rPr lang="en-US" dirty="0" smtClean="0"/>
            </a:br>
            <a:r>
              <a:rPr dirty="0" smtClean="0"/>
              <a:t>future </a:t>
            </a:r>
            <a:r>
              <a:rPr dirty="0"/>
              <a:t>populations.</a:t>
            </a:r>
          </a:p>
        </p:txBody>
      </p:sp>
      <p:sp>
        <p:nvSpPr>
          <p:cNvPr id="9" name="txt_highlight_2"/>
          <p:cNvSpPr>
            <a:spLocks noGrp="1"/>
          </p:cNvSpPr>
          <p:nvPr>
            <p:ph type="body" sz="quarter" idx="26"/>
          </p:nvPr>
        </p:nvSpPr>
        <p:spPr>
          <a:xfrm>
            <a:off x="4258282" y="9508314"/>
            <a:ext cx="3200400" cy="420624"/>
          </a:xfrm>
        </p:spPr>
        <p:txBody>
          <a:bodyPr/>
          <a:lstStyle/>
          <a:p>
            <a:r>
              <a:rPr dirty="0"/>
              <a:t>Every plant and animal species have habitat preferences and requirements. Understanding these habitats is critical to understanding populations.</a:t>
            </a:r>
          </a:p>
        </p:txBody>
      </p:sp>
      <p:pic>
        <p:nvPicPr>
          <p:cNvPr id="12" name="img_wq_ecosystem"/>
          <p:cNvPicPr>
            <a:picLocks noGrp="1"/>
          </p:cNvPicPr>
          <p:nvPr>
            <p:ph type="pic" sz="quarter" idx="23"/>
          </p:nvPr>
        </p:nvPicPr>
        <p:blipFill>
          <a:blip r:embed="rId2" cstate="print"/>
          <a:stretch>
            <a:fillRect/>
          </a:stretch>
        </p:blipFill>
        <p:spPr>
          <a:xfrm>
            <a:off x="4258282" y="7109283"/>
            <a:ext cx="3200400" cy="2377440"/>
          </a:xfrm>
          <a:prstGeom prst="rect">
            <a:avLst/>
          </a:prstGeom>
        </p:spPr>
      </p:pic>
      <p:graphicFrame>
        <p:nvGraphicFramePr>
          <p:cNvPr id="13" name="Table 32">
            <a:extLst>
              <a:ext uri="{FF2B5EF4-FFF2-40B4-BE49-F238E27FC236}">
                <a16:creationId xmlns:a16="http://schemas.microsoft.com/office/drawing/2014/main" xmlns="" id="{1CE0B5FA-1F0D-42F4-A2C3-B8833D19B29B}"/>
              </a:ext>
            </a:extLst>
          </p:cNvPr>
          <p:cNvGraphicFramePr>
            <a:graphicFrameLocks noGrp="1"/>
          </p:cNvGraphicFramePr>
          <p:nvPr>
            <p:extLst>
              <p:ext uri="{D42A27DB-BD31-4B8C-83A1-F6EECF244321}">
                <p14:modId xmlns:p14="http://schemas.microsoft.com/office/powerpoint/2010/main" val="1914243577"/>
              </p:ext>
            </p:extLst>
          </p:nvPr>
        </p:nvGraphicFramePr>
        <p:xfrm>
          <a:off x="1636800" y="692374"/>
          <a:ext cx="6035040" cy="242316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xmlns="" val="886900834"/>
                    </a:ext>
                  </a:extLst>
                </a:gridCol>
                <a:gridCol w="735980">
                  <a:extLst>
                    <a:ext uri="{9D8B030D-6E8A-4147-A177-3AD203B41FA5}">
                      <a16:colId xmlns:a16="http://schemas.microsoft.com/office/drawing/2014/main" xmlns="" val="2866511701"/>
                    </a:ext>
                  </a:extLst>
                </a:gridCol>
                <a:gridCol w="809579">
                  <a:extLst>
                    <a:ext uri="{9D8B030D-6E8A-4147-A177-3AD203B41FA5}">
                      <a16:colId xmlns:a16="http://schemas.microsoft.com/office/drawing/2014/main" xmlns="" val="1258199888"/>
                    </a:ext>
                  </a:extLst>
                </a:gridCol>
                <a:gridCol w="809579">
                  <a:extLst>
                    <a:ext uri="{9D8B030D-6E8A-4147-A177-3AD203B41FA5}">
                      <a16:colId xmlns:a16="http://schemas.microsoft.com/office/drawing/2014/main" xmlns="" val="4185574784"/>
                    </a:ext>
                  </a:extLst>
                </a:gridCol>
                <a:gridCol w="827978">
                  <a:extLst>
                    <a:ext uri="{9D8B030D-6E8A-4147-A177-3AD203B41FA5}">
                      <a16:colId xmlns:a16="http://schemas.microsoft.com/office/drawing/2014/main" xmlns="" val="3524960884"/>
                    </a:ext>
                  </a:extLst>
                </a:gridCol>
                <a:gridCol w="827978">
                  <a:extLst>
                    <a:ext uri="{9D8B030D-6E8A-4147-A177-3AD203B41FA5}">
                      <a16:colId xmlns:a16="http://schemas.microsoft.com/office/drawing/2014/main" xmlns="" val="1048151436"/>
                    </a:ext>
                  </a:extLst>
                </a:gridCol>
                <a:gridCol w="827978">
                  <a:extLst>
                    <a:ext uri="{9D8B030D-6E8A-4147-A177-3AD203B41FA5}">
                      <a16:colId xmlns:a16="http://schemas.microsoft.com/office/drawing/2014/main" xmlns="" val="2934377722"/>
                    </a:ext>
                  </a:extLst>
                </a:gridCol>
              </a:tblGrid>
              <a:tr h="649980">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Turbidity Maximum (NTU)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Minimum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Maximum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Minimum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Maximum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xmlns=""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Blackbird Landing</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10/6/2016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83</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6.9</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510709020"/>
                  </a:ext>
                </a:extLst>
              </a:tr>
              <a:tr h="354636">
                <a:tc>
                  <a:txBody>
                    <a:bodyPr/>
                    <a:lstStyle/>
                    <a:p>
                      <a:pPr algn="ctr" fontAlgn="ctr"/>
                      <a:r>
                        <a:rPr lang="en-US" sz="1000" b="0" i="0" u="none" strike="noStrike">
                          <a:solidFill>
                            <a:srgbClr val="247BA0"/>
                          </a:solidFill>
                          <a:effectLst/>
                          <a:latin typeface="Calibri" panose="020F0502020204030204" pitchFamily="34" charset="0"/>
                        </a:rPr>
                        <a:t>Blackbird Landing</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10/7/2016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889</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3.1</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6.9</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40518224"/>
                  </a:ext>
                </a:extLst>
              </a:tr>
              <a:tr h="354636">
                <a:tc>
                  <a:txBody>
                    <a:bodyPr/>
                    <a:lstStyle/>
                    <a:p>
                      <a:pPr algn="ctr" fontAlgn="ctr"/>
                      <a:r>
                        <a:rPr lang="en-US" sz="1000" b="0" i="0" u="none" strike="noStrike">
                          <a:solidFill>
                            <a:srgbClr val="247BA0"/>
                          </a:solidFill>
                          <a:effectLst/>
                          <a:latin typeface="Calibri" panose="020F0502020204030204" pitchFamily="34" charset="0"/>
                        </a:rPr>
                        <a:t>Blackbird Landing</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10/8/2016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89</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1.4</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4.4</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3.7</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6.8</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785057674"/>
                  </a:ext>
                </a:extLst>
              </a:tr>
              <a:tr h="354636">
                <a:tc>
                  <a:txBody>
                    <a:bodyPr/>
                    <a:lstStyle/>
                    <a:p>
                      <a:pPr algn="ctr" fontAlgn="ctr"/>
                      <a:r>
                        <a:rPr lang="en-US" sz="1000" b="0" i="0" u="none" strike="noStrike" dirty="0">
                          <a:solidFill>
                            <a:srgbClr val="247BA0"/>
                          </a:solidFill>
                          <a:effectLst/>
                          <a:latin typeface="Calibri" panose="020F0502020204030204" pitchFamily="34" charset="0"/>
                        </a:rPr>
                        <a:t>Blackbird Landing</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10/9/2016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159</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0.2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3.8</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3.9</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7.5</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3079533"/>
                  </a:ext>
                </a:extLst>
              </a:tr>
              <a:tr h="354636">
                <a:tc>
                  <a:txBody>
                    <a:bodyPr/>
                    <a:lstStyle/>
                    <a:p>
                      <a:pPr algn="ctr" fontAlgn="ctr"/>
                      <a:r>
                        <a:rPr lang="en-US" sz="1000" b="0" i="0" u="none" strike="noStrike">
                          <a:solidFill>
                            <a:srgbClr val="247BA0"/>
                          </a:solidFill>
                          <a:effectLst/>
                          <a:latin typeface="Calibri" panose="020F0502020204030204" pitchFamily="34" charset="0"/>
                        </a:rPr>
                        <a:t>Blackbird Landing</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10/10/2016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91</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0.1</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4.5</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7.8</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16113686"/>
                  </a:ext>
                </a:extLst>
              </a:tr>
            </a:tbl>
          </a:graphicData>
        </a:graphic>
      </p:graphicFrame>
      <p:pic>
        <p:nvPicPr>
          <p:cNvPr id="16" name="Picture Placeholder 15"/>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l="611" r="611"/>
          <a:stretch>
            <a:fillRect/>
          </a:stretch>
        </p:blipFill>
        <p:spPr/>
      </p:pic>
      <p:pic>
        <p:nvPicPr>
          <p:cNvPr id="17" name="Picture Placeholder 16"/>
          <p:cNvPicPr>
            <a:picLocks noGrp="1" noChangeAspect="1"/>
          </p:cNvPicPr>
          <p:nvPr>
            <p:ph type="pic" sz="quarter" idx="25"/>
          </p:nvPr>
        </p:nvPicPr>
        <p:blipFill>
          <a:blip r:embed="rId4" cstate="print">
            <a:extLst>
              <a:ext uri="{28A0092B-C50C-407E-A947-70E740481C1C}">
                <a14:useLocalDpi xmlns:a14="http://schemas.microsoft.com/office/drawing/2010/main" val="0"/>
              </a:ext>
            </a:extLst>
          </a:blip>
          <a:srcRect l="643" r="643"/>
          <a:stretch>
            <a:fillRect/>
          </a:stretch>
        </p:blipFill>
        <p:spPr/>
      </p:pic>
      <p:sp>
        <p:nvSpPr>
          <p:cNvPr id="18" name="TextBox 17">
            <a:extLst>
              <a:ext uri="{FF2B5EF4-FFF2-40B4-BE49-F238E27FC236}">
                <a16:creationId xmlns:a16="http://schemas.microsoft.com/office/drawing/2014/main" xmlns="" id="{47411FBB-21A8-4841-A9AD-0C8CB262A44D}"/>
              </a:ext>
            </a:extLst>
          </p:cNvPr>
          <p:cNvSpPr txBox="1"/>
          <p:nvPr/>
        </p:nvSpPr>
        <p:spPr>
          <a:xfrm>
            <a:off x="866981" y="4705169"/>
            <a:ext cx="1660677" cy="400110"/>
          </a:xfrm>
          <a:prstGeom prst="rect">
            <a:avLst/>
          </a:prstGeom>
          <a:noFill/>
        </p:spPr>
        <p:txBody>
          <a:bodyPr wrap="square" rtlCol="0">
            <a:spAutoFit/>
          </a:bodyPr>
          <a:lstStyle/>
          <a:p>
            <a:r>
              <a:rPr lang="en-US" sz="1000" b="1" dirty="0">
                <a:solidFill>
                  <a:srgbClr val="707070"/>
                </a:solidFill>
              </a:rPr>
              <a:t>Salinity </a:t>
            </a:r>
            <a:r>
              <a:rPr lang="en-US" sz="1000" b="1" dirty="0" smtClean="0">
                <a:solidFill>
                  <a:srgbClr val="707070"/>
                </a:solidFill>
              </a:rPr>
              <a:t>decreased with</a:t>
            </a:r>
            <a:br>
              <a:rPr lang="en-US" sz="1000" b="1" dirty="0" smtClean="0">
                <a:solidFill>
                  <a:srgbClr val="707070"/>
                </a:solidFill>
              </a:rPr>
            </a:br>
            <a:r>
              <a:rPr lang="en-US" sz="1000" b="1" dirty="0" smtClean="0">
                <a:solidFill>
                  <a:srgbClr val="707070"/>
                </a:solidFill>
              </a:rPr>
              <a:t>the </a:t>
            </a:r>
            <a:r>
              <a:rPr lang="en-US" sz="1000" b="1" dirty="0">
                <a:solidFill>
                  <a:srgbClr val="707070"/>
                </a:solidFill>
              </a:rPr>
              <a:t>onset of </a:t>
            </a:r>
            <a:r>
              <a:rPr lang="en-US" sz="1000" b="1" dirty="0" smtClean="0">
                <a:solidFill>
                  <a:srgbClr val="707070"/>
                </a:solidFill>
              </a:rPr>
              <a:t>Matthew.</a:t>
            </a:r>
            <a:endParaRPr lang="en-US" sz="1000" b="1" dirty="0">
              <a:solidFill>
                <a:srgbClr val="707070"/>
              </a:solidFill>
            </a:endParaRPr>
          </a:p>
        </p:txBody>
      </p:sp>
      <p:cxnSp>
        <p:nvCxnSpPr>
          <p:cNvPr id="19" name="Curved Connector 34">
            <a:extLst>
              <a:ext uri="{FF2B5EF4-FFF2-40B4-BE49-F238E27FC236}">
                <a16:creationId xmlns:a16="http://schemas.microsoft.com/office/drawing/2014/main" xmlns="" id="{C8A1B04A-8827-42A2-A360-77D0DB58A022}"/>
              </a:ext>
            </a:extLst>
          </p:cNvPr>
          <p:cNvCxnSpPr>
            <a:cxnSpLocks/>
            <a:stCxn id="18" idx="2"/>
          </p:cNvCxnSpPr>
          <p:nvPr/>
        </p:nvCxnSpPr>
        <p:spPr>
          <a:xfrm rot="5400000">
            <a:off x="1149166" y="5226113"/>
            <a:ext cx="668988" cy="427320"/>
          </a:xfrm>
          <a:prstGeom prst="curvedConnector3">
            <a:avLst>
              <a:gd name="adj1" fmla="val 50000"/>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F8EC5769-B460-4693-A253-406F8F39C943}"/>
              </a:ext>
            </a:extLst>
          </p:cNvPr>
          <p:cNvSpPr txBox="1"/>
          <p:nvPr/>
        </p:nvSpPr>
        <p:spPr>
          <a:xfrm>
            <a:off x="5312996" y="4689999"/>
            <a:ext cx="1660677" cy="707886"/>
          </a:xfrm>
          <a:prstGeom prst="rect">
            <a:avLst/>
          </a:prstGeom>
          <a:noFill/>
        </p:spPr>
        <p:txBody>
          <a:bodyPr wrap="square" rtlCol="0">
            <a:spAutoFit/>
          </a:bodyPr>
          <a:lstStyle/>
          <a:p>
            <a:r>
              <a:rPr lang="en-US" sz="1000" b="1" dirty="0" smtClean="0">
                <a:solidFill>
                  <a:srgbClr val="707070"/>
                </a:solidFill>
              </a:rPr>
              <a:t>Only a slight increase</a:t>
            </a:r>
            <a:br>
              <a:rPr lang="en-US" sz="1000" b="1" dirty="0" smtClean="0">
                <a:solidFill>
                  <a:srgbClr val="707070"/>
                </a:solidFill>
              </a:rPr>
            </a:br>
            <a:r>
              <a:rPr lang="en-US" sz="1000" b="1" dirty="0" smtClean="0">
                <a:solidFill>
                  <a:srgbClr val="707070"/>
                </a:solidFill>
              </a:rPr>
              <a:t>in </a:t>
            </a:r>
            <a:r>
              <a:rPr lang="en-US" sz="1000" b="1" dirty="0" smtClean="0">
                <a:solidFill>
                  <a:srgbClr val="707070"/>
                </a:solidFill>
              </a:rPr>
              <a:t>turbidity was </a:t>
            </a:r>
            <a:br>
              <a:rPr lang="en-US" sz="1000" b="1" dirty="0" smtClean="0">
                <a:solidFill>
                  <a:srgbClr val="707070"/>
                </a:solidFill>
              </a:rPr>
            </a:br>
            <a:r>
              <a:rPr lang="en-US" sz="1000" b="1" dirty="0" smtClean="0">
                <a:solidFill>
                  <a:srgbClr val="707070"/>
                </a:solidFill>
              </a:rPr>
              <a:t>observed d</a:t>
            </a:r>
            <a:r>
              <a:rPr lang="en-US" sz="1000" b="1" dirty="0" smtClean="0">
                <a:solidFill>
                  <a:srgbClr val="707070"/>
                </a:solidFill>
              </a:rPr>
              <a:t>uring </a:t>
            </a:r>
            <a:br>
              <a:rPr lang="en-US" sz="1000" b="1" dirty="0" smtClean="0">
                <a:solidFill>
                  <a:srgbClr val="707070"/>
                </a:solidFill>
              </a:rPr>
            </a:br>
            <a:r>
              <a:rPr lang="en-US" sz="1000" b="1" dirty="0" smtClean="0">
                <a:solidFill>
                  <a:srgbClr val="707070"/>
                </a:solidFill>
              </a:rPr>
              <a:t>the storm.</a:t>
            </a:r>
            <a:endParaRPr lang="en-US" sz="1000" b="1" dirty="0">
              <a:solidFill>
                <a:srgbClr val="707070"/>
              </a:solidFill>
            </a:endParaRPr>
          </a:p>
        </p:txBody>
      </p:sp>
      <p:cxnSp>
        <p:nvCxnSpPr>
          <p:cNvPr id="24" name="Curved Connector 34">
            <a:extLst>
              <a:ext uri="{FF2B5EF4-FFF2-40B4-BE49-F238E27FC236}">
                <a16:creationId xmlns:a16="http://schemas.microsoft.com/office/drawing/2014/main" xmlns="" id="{13E44A65-521F-460F-848E-12D771A4DBD3}"/>
              </a:ext>
            </a:extLst>
          </p:cNvPr>
          <p:cNvCxnSpPr>
            <a:cxnSpLocks/>
            <a:stCxn id="22" idx="1"/>
          </p:cNvCxnSpPr>
          <p:nvPr/>
        </p:nvCxnSpPr>
        <p:spPr>
          <a:xfrm rot="10800000" flipV="1">
            <a:off x="5168216" y="5043942"/>
            <a:ext cx="144781" cy="385768"/>
          </a:xfrm>
          <a:prstGeom prst="curvedConnector2">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Kari St. Laurent, Phd, Research Coordinator (DNREC)
e:  Kari.StLaurent@delaware.gov
p: 302-735-3413</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u="sng" dirty="0">
                <a:solidFill>
                  <a:srgbClr val="AEBA41"/>
                </a:solidFill>
              </a:rPr>
              <a:t>www.nerrsdata.org</a:t>
            </a:r>
            <a:r>
              <a:rPr dirty="0"/>
              <a:t> to view and download weather and water quality data from Delaware NERR.</a:t>
            </a:r>
          </a:p>
        </p:txBody>
      </p:sp>
      <p:sp>
        <p:nvSpPr>
          <p:cNvPr id="4" name="txt_explore"/>
          <p:cNvSpPr>
            <a:spLocks noGrp="1"/>
          </p:cNvSpPr>
          <p:nvPr>
            <p:ph type="body" sz="quarter" idx="23"/>
          </p:nvPr>
        </p:nvSpPr>
        <p:spPr>
          <a:xfrm>
            <a:off x="273050" y="7684072"/>
            <a:ext cx="4578350" cy="914400"/>
          </a:xfrm>
        </p:spPr>
        <p:txBody>
          <a:bodyPr/>
          <a:lstStyle/>
          <a:p>
            <a:r>
              <a:rPr dirty="0"/>
              <a:t>Interested in learning more? Visit 
</a:t>
            </a:r>
            <a:r>
              <a:rPr b="1" u="sng" dirty="0">
                <a:solidFill>
                  <a:srgbClr val="AEBA41"/>
                </a:solidFill>
              </a:rPr>
              <a:t>https://dnrec.alpha.delaware.gov/coastal-programs/research-reserve</a:t>
            </a:r>
            <a:r>
              <a:rPr b="1" u="sng" dirty="0" smtClean="0">
                <a:solidFill>
                  <a:srgbClr val="AEBA41"/>
                </a:solidFill>
              </a:rPr>
              <a:t>/.</a:t>
            </a:r>
            <a:r>
              <a:rPr dirty="0" smtClean="0"/>
              <a:t>For </a:t>
            </a:r>
            <a:r>
              <a:rPr dirty="0"/>
              <a:t>video, news updates, online storm data and prediction visualization tools, check out our Storm Story Map </a:t>
            </a:r>
            <a:r>
              <a:rPr dirty="0" smtClean="0"/>
              <a:t>at</a:t>
            </a:r>
            <a:r>
              <a:rPr lang="en-US" dirty="0" smtClean="0"/>
              <a:t/>
            </a:r>
            <a:br>
              <a:rPr lang="en-US" dirty="0" smtClean="0"/>
            </a:br>
            <a:r>
              <a:rPr b="1" u="sng" dirty="0" smtClean="0">
                <a:solidFill>
                  <a:srgbClr val="AEBA41"/>
                </a:solidFill>
              </a:rPr>
              <a:t>www.storm </a:t>
            </a:r>
            <a:r>
              <a:rPr b="1" u="sng" dirty="0">
                <a:solidFill>
                  <a:srgbClr val="AEBA41"/>
                </a:solidFill>
              </a:rPr>
              <a:t>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rPr/>
              <a:t>@DNERR</a:t>
            </a:r>
          </a:p>
        </p:txBody>
      </p:sp>
      <p:pic>
        <p:nvPicPr>
          <p:cNvPr id="6" name="img_nerr_1"/>
          <p:cNvPicPr>
            <a:picLocks noGrp="1"/>
          </p:cNvPicPr>
          <p:nvPr>
            <p:ph type="pic" sz="quarter" idx="19"/>
          </p:nvPr>
        </p:nvPicPr>
        <p:blipFill>
          <a:blip r:embed="rId2"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3"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4"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5"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2738</TotalTime>
  <Words>962</Words>
  <Application>Microsoft Office PowerPoint</Application>
  <PresentationFormat>Custom</PresentationFormat>
  <Paragraphs>140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Roboto Light</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ModelRun</cp:lastModifiedBy>
  <cp:revision>134</cp:revision>
  <dcterms:created xsi:type="dcterms:W3CDTF">2021-12-21T14:21:49Z</dcterms:created>
  <dcterms:modified xsi:type="dcterms:W3CDTF">2022-05-31T20:02:48Z</dcterms:modified>
</cp:coreProperties>
</file>